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765925" cy="98679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08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2792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r">
              <a:defRPr sz="1200"/>
            </a:lvl1pPr>
          </a:lstStyle>
          <a:p>
            <a:fld id="{5822760B-C8ED-450B-A5F7-FF7573A2D3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41939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/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52" tIns="45176" rIns="90352" bIns="45176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0352" tIns="45176" rIns="90352" bIns="45176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372792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0352" tIns="45176" rIns="90352" bIns="45176" rtlCol="0" anchor="b"/>
          <a:lstStyle>
            <a:lvl1pPr algn="r">
              <a:defRPr sz="1200"/>
            </a:lvl1pPr>
          </a:lstStyle>
          <a:p>
            <a:fld id="{FDFD9983-B106-44DD-8F2E-917AEEF6E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83704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9983-B106-44DD-8F2E-917AEEF6ED8C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93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9983-B106-44DD-8F2E-917AEEF6ED8C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7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D9983-B106-44DD-8F2E-917AEEF6ED8C}" type="slidenum">
              <a:rPr lang="nl-NL" smtClean="0"/>
              <a:t>19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9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07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396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4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00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06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99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92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76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08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06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1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64A9-DA08-4475-B81E-AB26D8750E82}" type="datetimeFigureOut">
              <a:rPr lang="nl-NL" smtClean="0"/>
              <a:t>06-06-2013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8235B-F5F3-4515-87AD-1830C3151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9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-werkblad1.xlsx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08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nl-NL" sz="3200" b="1" i="1" dirty="0" smtClean="0">
                <a:solidFill>
                  <a:schemeClr val="accent6">
                    <a:lumMod val="75000"/>
                  </a:schemeClr>
                </a:solidFill>
              </a:rPr>
              <a:t>Warme overdracht naar het voortgezet onderwijs</a:t>
            </a:r>
            <a:endParaRPr lang="nl-NL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tx1"/>
                </a:solidFill>
              </a:rPr>
              <a:t>Groot netwerk 12 juni 2013</a:t>
            </a:r>
          </a:p>
          <a:p>
            <a:r>
              <a:rPr lang="nl-NL" sz="2400" dirty="0" smtClean="0">
                <a:solidFill>
                  <a:schemeClr val="tx1"/>
                </a:solidFill>
              </a:rPr>
              <a:t>Door: Maria Zaal en Wouter </a:t>
            </a:r>
            <a:r>
              <a:rPr lang="nl-NL" sz="2400" dirty="0" err="1" smtClean="0">
                <a:solidFill>
                  <a:schemeClr val="tx1"/>
                </a:solidFill>
              </a:rPr>
              <a:t>Helmink</a:t>
            </a:r>
            <a:r>
              <a:rPr lang="nl-NL" sz="2400" dirty="0" smtClean="0">
                <a:solidFill>
                  <a:schemeClr val="tx1"/>
                </a:solidFill>
              </a:rPr>
              <a:t>,</a:t>
            </a:r>
          </a:p>
          <a:p>
            <a:r>
              <a:rPr lang="nl-NL" sz="2400" dirty="0" smtClean="0">
                <a:solidFill>
                  <a:schemeClr val="tx1"/>
                </a:solidFill>
              </a:rPr>
              <a:t>Onderwijsconsulenten WSNS</a:t>
            </a:r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040103"/>
              </p:ext>
            </p:extLst>
          </p:nvPr>
        </p:nvGraphicFramePr>
        <p:xfrm>
          <a:off x="827584" y="1573871"/>
          <a:ext cx="7488832" cy="516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erkblad" r:id="rId5" imgW="11125073" imgH="7677181" progId="Excel.Sheet.12">
                  <p:embed/>
                </p:oleObj>
              </mc:Choice>
              <mc:Fallback>
                <p:oleObj name="Werkblad" r:id="rId5" imgW="11125073" imgH="76771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1573871"/>
                        <a:ext cx="7488832" cy="5167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2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98" y="1746320"/>
            <a:ext cx="8188542" cy="4780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4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</p:spPr>
        <p:txBody>
          <a:bodyPr/>
          <a:lstStyle/>
          <a:p>
            <a:r>
              <a:rPr lang="nl-NL" dirty="0" smtClean="0"/>
              <a:t>Juni 2013: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3501008"/>
            <a:ext cx="8291264" cy="459762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 5 basisscholen hebben met hun groep 8 de formulieren ingevuld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De formulieren worden overgedragen naar het V.O.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252392"/>
          </a:xfrm>
        </p:spPr>
        <p:txBody>
          <a:bodyPr/>
          <a:lstStyle/>
          <a:p>
            <a:r>
              <a:rPr lang="nl-NL" dirty="0" smtClean="0"/>
              <a:t>Hoe verder?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sz="2800" dirty="0" smtClean="0"/>
              <a:t>Schooljaar 2013-2014: leerlingen die op het </a:t>
            </a:r>
            <a:r>
              <a:rPr lang="nl-NL" sz="2800" dirty="0" err="1" smtClean="0"/>
              <a:t>Coornhertlyceum</a:t>
            </a:r>
            <a:r>
              <a:rPr lang="nl-NL" sz="2800" dirty="0" smtClean="0"/>
              <a:t>, Haarlemcollege, </a:t>
            </a:r>
            <a:r>
              <a:rPr lang="nl-NL" sz="2800" dirty="0" err="1" smtClean="0"/>
              <a:t>Schoter</a:t>
            </a:r>
            <a:r>
              <a:rPr lang="nl-NL" sz="2800" dirty="0" smtClean="0"/>
              <a:t> lyceum en Sterrencollege zitten zullen direct gevolgd worden</a:t>
            </a:r>
          </a:p>
          <a:p>
            <a:pPr>
              <a:buFont typeface="Wingdings" pitchFamily="2" charset="2"/>
              <a:buChar char="Ø"/>
            </a:pPr>
            <a:r>
              <a:rPr lang="nl-NL" sz="2800" dirty="0" smtClean="0"/>
              <a:t>Speerpunten:</a:t>
            </a:r>
          </a:p>
          <a:p>
            <a:r>
              <a:rPr lang="nl-NL" sz="2800" dirty="0" smtClean="0"/>
              <a:t>Hoe is de overdracht verlopen?</a:t>
            </a:r>
          </a:p>
          <a:p>
            <a:r>
              <a:rPr lang="nl-NL" sz="2800" dirty="0" smtClean="0"/>
              <a:t>Hoe centraal staat de leerling zelf?</a:t>
            </a:r>
          </a:p>
          <a:p>
            <a:r>
              <a:rPr lang="nl-NL" sz="2800" dirty="0" smtClean="0"/>
              <a:t>Kan het V.O. iets met de door de leerling aangeleverde info?</a:t>
            </a: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528536"/>
            <a:ext cx="8229600" cy="1143000"/>
          </a:xfrm>
        </p:spPr>
        <p:txBody>
          <a:bodyPr/>
          <a:lstStyle/>
          <a:p>
            <a:r>
              <a:rPr lang="nl-NL" dirty="0" smtClean="0"/>
              <a:t>Ambitie 2013-2014: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Alle leerlingen uit de pilotgroep volgen en andere V.O. scholen informeren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Evaluatie en bijstelling curriculum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872208"/>
          </a:xfrm>
        </p:spPr>
        <p:txBody>
          <a:bodyPr/>
          <a:lstStyle/>
          <a:p>
            <a:r>
              <a:rPr lang="nl-NL" dirty="0" smtClean="0"/>
              <a:t>Ervaringen uit de praktijk……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nl-NL" dirty="0" smtClean="0"/>
              <a:t>En nu aan de slag…..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989230"/>
          </a:xfrm>
        </p:spPr>
        <p:txBody>
          <a:bodyPr/>
          <a:lstStyle/>
          <a:p>
            <a:r>
              <a:rPr lang="nl-NL" dirty="0" smtClean="0"/>
              <a:t>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60381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 aan de hand van de stellingen discussie in viertallen</a:t>
            </a:r>
          </a:p>
          <a:p>
            <a:r>
              <a:rPr lang="nl-NL" i="1" dirty="0" smtClean="0"/>
              <a:t>Als leerlingen zelf hun onderwijsbehoefte gaan formuleren zal de motivatie van de leerling verbeteren.</a:t>
            </a:r>
          </a:p>
          <a:p>
            <a:r>
              <a:rPr lang="nl-NL" i="1" dirty="0" smtClean="0"/>
              <a:t>Een warme overdracht in de basisschool door de leerling is naast de reguliere overdracht noodzakelijk.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Invullen van een overdrachtsformulier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7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-963488"/>
            <a:ext cx="8229600" cy="8856984"/>
          </a:xfrm>
        </p:spPr>
        <p:txBody>
          <a:bodyPr/>
          <a:lstStyle/>
          <a:p>
            <a:r>
              <a:rPr lang="nl-NL" dirty="0" smtClean="0"/>
              <a:t>Vragen, opmerkingen, discussie….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08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nl-NL" sz="3200" b="1" i="1" dirty="0" smtClean="0">
                <a:solidFill>
                  <a:schemeClr val="accent6">
                    <a:lumMod val="75000"/>
                  </a:schemeClr>
                </a:solidFill>
              </a:rPr>
              <a:t>Dank u wel voor uw aandacht!</a:t>
            </a:r>
            <a:endParaRPr lang="nl-NL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5531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600" dirty="0" smtClean="0"/>
              <a:t>Overgang van primair naar voortgezet onderwijs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0939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Nu:</a:t>
            </a:r>
          </a:p>
          <a:p>
            <a:pPr marL="0" indent="0">
              <a:buNone/>
            </a:pPr>
            <a:r>
              <a:rPr lang="nl-NL" sz="2800" dirty="0"/>
              <a:t>A</a:t>
            </a:r>
            <a:r>
              <a:rPr lang="nl-NL" sz="2800" dirty="0" smtClean="0"/>
              <a:t>dvies van de basisschool</a:t>
            </a:r>
          </a:p>
          <a:p>
            <a:pPr marL="0" indent="0">
              <a:buNone/>
            </a:pPr>
            <a:r>
              <a:rPr lang="nl-NL" sz="2400" dirty="0" smtClean="0"/>
              <a:t>aangevuld met gegevens:</a:t>
            </a:r>
          </a:p>
          <a:p>
            <a:pPr lvl="1"/>
            <a:r>
              <a:rPr lang="nl-NL" sz="2000" dirty="0" smtClean="0"/>
              <a:t>LOVS</a:t>
            </a:r>
          </a:p>
          <a:p>
            <a:pPr lvl="1"/>
            <a:r>
              <a:rPr lang="nl-NL" sz="2000" dirty="0" smtClean="0"/>
              <a:t>NIO</a:t>
            </a:r>
          </a:p>
          <a:p>
            <a:pPr lvl="1"/>
            <a:r>
              <a:rPr lang="nl-NL" sz="2000" dirty="0" smtClean="0"/>
              <a:t>In een aantal gevallen rechtstreeks contact tussen PO en VO</a:t>
            </a:r>
          </a:p>
          <a:p>
            <a:pPr lvl="1"/>
            <a:endParaRPr lang="nl-NL" sz="2000" dirty="0"/>
          </a:p>
          <a:p>
            <a:pPr marL="457200" lvl="1" indent="0">
              <a:buNone/>
            </a:pPr>
            <a:r>
              <a:rPr lang="nl-NL" dirty="0" smtClean="0"/>
              <a:t>Het toelatingsformulier staat centraal!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6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Zuid-Kennemerland kent hoge afstroom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356160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endParaRPr lang="nl-NL" sz="2800" dirty="0" smtClean="0"/>
          </a:p>
          <a:p>
            <a:pPr>
              <a:buFont typeface="Wingdings" pitchFamily="2" charset="2"/>
              <a:buChar char="Ø"/>
            </a:pPr>
            <a:endParaRPr lang="nl-NL" sz="2800" dirty="0"/>
          </a:p>
          <a:p>
            <a:pPr>
              <a:buFont typeface="Wingdings" pitchFamily="2" charset="2"/>
              <a:buChar char="Ø"/>
            </a:pPr>
            <a:r>
              <a:rPr lang="nl-NL" sz="2800" dirty="0" smtClean="0"/>
              <a:t>adviezen zijn te hoog</a:t>
            </a:r>
          </a:p>
          <a:p>
            <a:pPr>
              <a:buFont typeface="Wingdings" pitchFamily="2" charset="2"/>
              <a:buChar char="Ø"/>
            </a:pPr>
            <a:endParaRPr lang="nl-NL" sz="2800" dirty="0" smtClean="0"/>
          </a:p>
          <a:p>
            <a:pPr>
              <a:buFont typeface="Wingdings" pitchFamily="2" charset="2"/>
              <a:buChar char="Ø"/>
            </a:pPr>
            <a:r>
              <a:rPr lang="nl-NL" sz="2800" dirty="0" smtClean="0"/>
              <a:t>Hooggespannen verwachtingen bij ouders en leerlingen</a:t>
            </a:r>
          </a:p>
          <a:p>
            <a:pPr>
              <a:buFont typeface="Wingdings" pitchFamily="2" charset="2"/>
              <a:buChar char="Ø"/>
            </a:pPr>
            <a:endParaRPr lang="nl-NL" sz="2800" dirty="0" smtClean="0"/>
          </a:p>
          <a:p>
            <a:pPr>
              <a:buFont typeface="Wingdings" pitchFamily="2" charset="2"/>
              <a:buChar char="Ø"/>
            </a:pPr>
            <a:r>
              <a:rPr lang="nl-NL" sz="2800" dirty="0" smtClean="0"/>
              <a:t>Gebrek aan motivatie is vaak oorzaak van afstroom</a:t>
            </a: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8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440160"/>
          </a:xfrm>
        </p:spPr>
        <p:txBody>
          <a:bodyPr>
            <a:normAutofit fontScale="90000"/>
          </a:bodyPr>
          <a:lstStyle/>
          <a:p>
            <a:pPr algn="l"/>
            <a:r>
              <a:rPr lang="nl-NL" sz="3200" dirty="0" smtClean="0"/>
              <a:t>In </a:t>
            </a:r>
            <a:r>
              <a:rPr lang="nl-NL" sz="3600" dirty="0" smtClean="0"/>
              <a:t>Passend</a:t>
            </a:r>
            <a:r>
              <a:rPr lang="nl-NL" sz="3200" dirty="0" smtClean="0"/>
              <a:t> Onderwijs spelen de onderwijsbehoeften van de leerling een belangrijke rol.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3861048"/>
            <a:ext cx="8352928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Het is belangrijk om helder in kaart te brengen wat de leerling nodig heeft om zich goed te kunnen ontwikkelen.</a:t>
            </a: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218258"/>
          </a:xfrm>
        </p:spPr>
        <p:txBody>
          <a:bodyPr/>
          <a:lstStyle/>
          <a:p>
            <a:r>
              <a:rPr lang="nl-NL" dirty="0" smtClean="0"/>
              <a:t>Nu: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Er wordt </a:t>
            </a:r>
            <a:r>
              <a:rPr lang="nl-NL" b="1" u="sng" dirty="0" smtClean="0"/>
              <a:t>over </a:t>
            </a:r>
            <a:r>
              <a:rPr lang="nl-NL" dirty="0" smtClean="0"/>
              <a:t>leerlingen gesproken maar niet </a:t>
            </a:r>
            <a:r>
              <a:rPr lang="nl-NL" b="1" u="sng" dirty="0" smtClean="0"/>
              <a:t>met </a:t>
            </a:r>
            <a:r>
              <a:rPr lang="nl-NL" dirty="0" smtClean="0"/>
              <a:t>leerlingen!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47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/>
              <a:t>Hoe geven we binnen het PO vorm aan een warme overdracht?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2636912"/>
            <a:ext cx="8229600" cy="4525963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Reguliere overdracht blijft bestaan</a:t>
            </a:r>
          </a:p>
          <a:p>
            <a:r>
              <a:rPr lang="nl-NL" dirty="0" smtClean="0"/>
              <a:t>Daarnaast komt de warme overdracht die door de leerling zelf wordt verwoord.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project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5 basisscholen</a:t>
            </a:r>
          </a:p>
          <a:p>
            <a:r>
              <a:rPr lang="nl-NL" dirty="0" smtClean="0"/>
              <a:t>2 scholen voor voortgezet onderwijs</a:t>
            </a:r>
          </a:p>
          <a:p>
            <a:r>
              <a:rPr lang="nl-NL" dirty="0" smtClean="0"/>
              <a:t>Coördinator SWV-VO</a:t>
            </a:r>
          </a:p>
          <a:p>
            <a:r>
              <a:rPr lang="nl-NL" dirty="0" smtClean="0"/>
              <a:t>Directeur WSNS</a:t>
            </a:r>
          </a:p>
          <a:p>
            <a:r>
              <a:rPr lang="nl-NL" dirty="0" smtClean="0"/>
              <a:t>2 onderwijsconsulenten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Start: augustus 2011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4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514294"/>
            <a:ext cx="8229600" cy="1143000"/>
          </a:xfrm>
        </p:spPr>
        <p:txBody>
          <a:bodyPr/>
          <a:lstStyle/>
          <a:p>
            <a:r>
              <a:rPr lang="nl-NL" dirty="0" smtClean="0"/>
              <a:t>Wat hebben we gedaan?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Met elkaar ontwikkelen en uitproberen van verschillende overdrachtsformulieren</a:t>
            </a:r>
          </a:p>
          <a:p>
            <a:r>
              <a:rPr lang="nl-NL" dirty="0" smtClean="0"/>
              <a:t>Nadenken over een curriculum warme overdracht van PO naar VO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4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656184"/>
          </a:xfrm>
        </p:spPr>
        <p:txBody>
          <a:bodyPr/>
          <a:lstStyle/>
          <a:p>
            <a:r>
              <a:rPr lang="nl-NL" dirty="0" smtClean="0"/>
              <a:t>Uitgangspunten waren: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dirty="0" smtClean="0"/>
              <a:t> overdracht voor iedere leerling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De leerling is eigenaar van zijn overdracht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Onderwijsbehoeften en talenten worden door de leerling zelf verwoord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60240" cy="133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85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371</Words>
  <Application>Microsoft Office PowerPoint</Application>
  <PresentationFormat>Diavoorstelling (4:3)</PresentationFormat>
  <Paragraphs>74</Paragraphs>
  <Slides>19</Slides>
  <Notes>3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Kantoorthema</vt:lpstr>
      <vt:lpstr>Werkblad</vt:lpstr>
      <vt:lpstr>Warme overdracht naar het voortgezet onderwijs</vt:lpstr>
      <vt:lpstr>Overgang van primair naar voortgezet onderwijs</vt:lpstr>
      <vt:lpstr>Zuid-Kennemerland kent hoge afstroom</vt:lpstr>
      <vt:lpstr>In Passend Onderwijs spelen de onderwijsbehoeften van de leerling een belangrijke rol.</vt:lpstr>
      <vt:lpstr>Nu:</vt:lpstr>
      <vt:lpstr> Hoe geven we binnen het PO vorm aan een warme overdracht?</vt:lpstr>
      <vt:lpstr>Het project</vt:lpstr>
      <vt:lpstr>Wat hebben we gedaan?</vt:lpstr>
      <vt:lpstr>Uitgangspunten waren:</vt:lpstr>
      <vt:lpstr>PowerPoint-presentatie</vt:lpstr>
      <vt:lpstr>PowerPoint-presentatie</vt:lpstr>
      <vt:lpstr>Juni 2013: </vt:lpstr>
      <vt:lpstr>Hoe verder?</vt:lpstr>
      <vt:lpstr>Ambitie 2013-2014:</vt:lpstr>
      <vt:lpstr>Ervaringen uit de praktijk……</vt:lpstr>
      <vt:lpstr>En nu aan de slag…..</vt:lpstr>
      <vt:lpstr>Opdracht:</vt:lpstr>
      <vt:lpstr>Vragen, opmerkingen, discussie….</vt:lpstr>
      <vt:lpstr>Dank u wel voor uw aandacht!</vt:lpstr>
    </vt:vector>
  </TitlesOfParts>
  <Company>WSNS Zuid-Kennemerland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Warme overdracht naar het voortgezet onderwijs</dc:title>
  <dc:creator>Maria Zaal</dc:creator>
  <cp:lastModifiedBy>WSNSma</cp:lastModifiedBy>
  <cp:revision>23</cp:revision>
  <cp:lastPrinted>2013-06-05T10:03:32Z</cp:lastPrinted>
  <dcterms:created xsi:type="dcterms:W3CDTF">2013-05-23T12:24:50Z</dcterms:created>
  <dcterms:modified xsi:type="dcterms:W3CDTF">2013-06-06T07:32:56Z</dcterms:modified>
</cp:coreProperties>
</file>